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58" r:id="rId3"/>
    <p:sldId id="259" r:id="rId4"/>
    <p:sldId id="260" r:id="rId5"/>
    <p:sldId id="261" r:id="rId6"/>
    <p:sldId id="262" r:id="rId7"/>
    <p:sldId id="263" r:id="rId8"/>
    <p:sldId id="264" r:id="rId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886C3D6-EACB-4D52-A93B-AB111B38572F}" type="datetimeFigureOut">
              <a:rPr lang="es-MX" smtClean="0"/>
              <a:t>06/04/2019</a:t>
            </a:fld>
            <a:endParaRPr lang="es-MX"/>
          </a:p>
        </p:txBody>
      </p:sp>
      <p:sp>
        <p:nvSpPr>
          <p:cNvPr id="5" name="Footer Placeholder 4"/>
          <p:cNvSpPr>
            <a:spLocks noGrp="1"/>
          </p:cNvSpPr>
          <p:nvPr>
            <p:ph type="ftr" sz="quarter" idx="11"/>
          </p:nvPr>
        </p:nvSpPr>
        <p:spPr>
          <a:xfrm>
            <a:off x="1876424" y="5410201"/>
            <a:ext cx="5124886" cy="365125"/>
          </a:xfrm>
        </p:spPr>
        <p:txBody>
          <a:bodyPr/>
          <a:lstStyle/>
          <a:p>
            <a:endParaRPr lang="es-MX"/>
          </a:p>
        </p:txBody>
      </p:sp>
      <p:sp>
        <p:nvSpPr>
          <p:cNvPr id="6" name="Slide Number Placeholder 5"/>
          <p:cNvSpPr>
            <a:spLocks noGrp="1"/>
          </p:cNvSpPr>
          <p:nvPr>
            <p:ph type="sldNum" sz="quarter" idx="12"/>
          </p:nvPr>
        </p:nvSpPr>
        <p:spPr>
          <a:xfrm>
            <a:off x="9896911" y="5410199"/>
            <a:ext cx="771089" cy="365125"/>
          </a:xfrm>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3989590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886C3D6-EACB-4D52-A93B-AB111B38572F}" type="datetimeFigureOut">
              <a:rPr lang="es-MX" smtClean="0"/>
              <a:t>06/04/2019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3746838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886C3D6-EACB-4D52-A93B-AB111B38572F}" type="datetimeFigureOut">
              <a:rPr lang="es-MX" smtClean="0"/>
              <a:t>06/04/2019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1715236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886C3D6-EACB-4D52-A93B-AB111B38572F}" type="datetimeFigureOut">
              <a:rPr lang="es-MX" smtClean="0"/>
              <a:t>06/04/2019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C713BE1-2271-4072-B14E-03286ACC0285}" type="slidenum">
              <a:rPr lang="es-MX" smtClean="0"/>
              <a:t>‹Nº›</a:t>
            </a:fld>
            <a:endParaRPr lang="es-MX"/>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15398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886C3D6-EACB-4D52-A93B-AB111B38572F}" type="datetimeFigureOut">
              <a:rPr lang="es-MX" smtClean="0"/>
              <a:t>06/04/2019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181836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B886C3D6-EACB-4D52-A93B-AB111B38572F}" type="datetimeFigureOut">
              <a:rPr lang="es-MX" smtClean="0"/>
              <a:t>06/04/2019</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691295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B886C3D6-EACB-4D52-A93B-AB111B38572F}" type="datetimeFigureOut">
              <a:rPr lang="es-MX" smtClean="0"/>
              <a:t>06/04/2019</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3003463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886C3D6-EACB-4D52-A93B-AB111B38572F}" type="datetimeFigureOut">
              <a:rPr lang="es-MX" smtClean="0"/>
              <a:t>06/04/2019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1185459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886C3D6-EACB-4D52-A93B-AB111B38572F}" type="datetimeFigureOut">
              <a:rPr lang="es-MX" smtClean="0"/>
              <a:t>06/04/2019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1190430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886C3D6-EACB-4D52-A93B-AB111B38572F}" type="datetimeFigureOut">
              <a:rPr lang="es-MX" smtClean="0"/>
              <a:t>06/04/2019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1808898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886C3D6-EACB-4D52-A93B-AB111B38572F}" type="datetimeFigureOut">
              <a:rPr lang="es-MX" smtClean="0"/>
              <a:t>06/04/2019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62339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886C3D6-EACB-4D52-A93B-AB111B38572F}" type="datetimeFigureOut">
              <a:rPr lang="es-MX" smtClean="0"/>
              <a:t>06/04/2019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356751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886C3D6-EACB-4D52-A93B-AB111B38572F}" type="datetimeFigureOut">
              <a:rPr lang="es-MX" smtClean="0"/>
              <a:t>06/04/2019</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412360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886C3D6-EACB-4D52-A93B-AB111B38572F}" type="datetimeFigureOut">
              <a:rPr lang="es-MX" smtClean="0"/>
              <a:t>06/04/2019</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3011340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86C3D6-EACB-4D52-A93B-AB111B38572F}" type="datetimeFigureOut">
              <a:rPr lang="es-MX" smtClean="0"/>
              <a:t>06/04/2019</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74624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886C3D6-EACB-4D52-A93B-AB111B38572F}" type="datetimeFigureOut">
              <a:rPr lang="es-MX" smtClean="0"/>
              <a:t>06/04/2019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2044419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886C3D6-EACB-4D52-A93B-AB111B38572F}" type="datetimeFigureOut">
              <a:rPr lang="es-MX" smtClean="0"/>
              <a:t>06/04/2019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C713BE1-2271-4072-B14E-03286ACC0285}" type="slidenum">
              <a:rPr lang="es-MX" smtClean="0"/>
              <a:t>‹Nº›</a:t>
            </a:fld>
            <a:endParaRPr lang="es-MX"/>
          </a:p>
        </p:txBody>
      </p:sp>
    </p:spTree>
    <p:extLst>
      <p:ext uri="{BB962C8B-B14F-4D97-AF65-F5344CB8AC3E}">
        <p14:creationId xmlns:p14="http://schemas.microsoft.com/office/powerpoint/2010/main" val="1492801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886C3D6-EACB-4D52-A93B-AB111B38572F}" type="datetimeFigureOut">
              <a:rPr lang="es-MX" smtClean="0"/>
              <a:t>06/04/2019</a:t>
            </a:fld>
            <a:endParaRPr lang="es-MX"/>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C713BE1-2271-4072-B14E-03286ACC0285}" type="slidenum">
              <a:rPr lang="es-MX" smtClean="0"/>
              <a:t>‹Nº›</a:t>
            </a:fld>
            <a:endParaRPr lang="es-MX"/>
          </a:p>
        </p:txBody>
      </p:sp>
    </p:spTree>
    <p:extLst>
      <p:ext uri="{BB962C8B-B14F-4D97-AF65-F5344CB8AC3E}">
        <p14:creationId xmlns:p14="http://schemas.microsoft.com/office/powerpoint/2010/main" val="20586393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 3"/>
          <p:cNvSpPr>
            <a:spLocks noChangeShapeType="1"/>
          </p:cNvSpPr>
          <p:nvPr/>
        </p:nvSpPr>
        <p:spPr bwMode="auto">
          <a:xfrm flipV="1">
            <a:off x="721217" y="869868"/>
            <a:ext cx="10809083" cy="101867"/>
          </a:xfrm>
          <a:prstGeom prst="line">
            <a:avLst/>
          </a:prstGeom>
          <a:noFill/>
          <a:ln w="57150" cmpd="thickThin">
            <a:solidFill>
              <a:schemeClr val="bg1">
                <a:lumMod val="65000"/>
              </a:schemeClr>
            </a:solidFill>
            <a:round/>
            <a:headEnd/>
            <a:tailEnd/>
          </a:ln>
          <a:effectLst/>
        </p:spPr>
        <p:txBody>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MX"/>
          </a:p>
        </p:txBody>
      </p:sp>
      <p:sp>
        <p:nvSpPr>
          <p:cNvPr id="13" name="Text Box 5"/>
          <p:cNvSpPr txBox="1">
            <a:spLocks noChangeArrowheads="1"/>
          </p:cNvSpPr>
          <p:nvPr/>
        </p:nvSpPr>
        <p:spPr bwMode="auto">
          <a:xfrm>
            <a:off x="4637079" y="369382"/>
            <a:ext cx="3736602"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119063" lvl="0" indent="0" algn="r" defTabSz="914400" rtl="0" eaLnBrk="1" fontAlgn="base" latinLnBrk="0" hangingPunct="1">
              <a:lnSpc>
                <a:spcPct val="100000"/>
              </a:lnSpc>
              <a:spcBef>
                <a:spcPct val="0"/>
              </a:spcBef>
              <a:buClrTx/>
              <a:buSzTx/>
              <a:buFontTx/>
              <a:buNone/>
              <a:tabLst/>
            </a:pPr>
            <a:r>
              <a:rPr kumimoji="0" lang="es-MX" sz="1200" b="1" i="0" u="none" strike="noStrike" cap="none" normalizeH="0" baseline="0" dirty="0" smtClean="0">
                <a:ln>
                  <a:noFill/>
                </a:ln>
                <a:effectLst/>
                <a:latin typeface="Soberana Sans Light" charset="0"/>
                <a:cs typeface="Arial" pitchFamily="34" charset="0"/>
              </a:rPr>
              <a:t>TECNOLÓGICO NACIONAL DE MÉXICO</a:t>
            </a:r>
          </a:p>
          <a:p>
            <a:pPr marL="0" marR="119063" lvl="0" indent="0" algn="r" defTabSz="914400" rtl="0" eaLnBrk="1" fontAlgn="base" latinLnBrk="0" hangingPunct="1">
              <a:lnSpc>
                <a:spcPct val="100000"/>
              </a:lnSpc>
              <a:spcBef>
                <a:spcPct val="0"/>
              </a:spcBef>
              <a:buClrTx/>
              <a:buSzTx/>
              <a:buFontTx/>
              <a:buNone/>
              <a:tabLst/>
            </a:pPr>
            <a:r>
              <a:rPr kumimoji="0" lang="es-MX" sz="1200" b="1" i="0" u="none" strike="noStrike" cap="none" normalizeH="0" baseline="0" dirty="0" smtClean="0">
                <a:ln>
                  <a:noFill/>
                </a:ln>
                <a:effectLst/>
                <a:latin typeface="Soberana Sans Light" charset="0"/>
                <a:cs typeface="Arial" pitchFamily="34" charset="0"/>
              </a:rPr>
              <a:t>Instituto Tecnológico de León</a:t>
            </a:r>
          </a:p>
          <a:p>
            <a:pPr marL="0" marR="119063" lvl="0" indent="0" algn="r" defTabSz="914400" rtl="0" eaLnBrk="1" fontAlgn="base" latinLnBrk="0" hangingPunct="1">
              <a:lnSpc>
                <a:spcPct val="100000"/>
              </a:lnSpc>
              <a:spcBef>
                <a:spcPct val="0"/>
              </a:spcBef>
              <a:spcAft>
                <a:spcPts val="1000"/>
              </a:spcAft>
              <a:buClrTx/>
              <a:buSzTx/>
              <a:buFontTx/>
              <a:buNone/>
              <a:tabLst/>
            </a:pPr>
            <a:endParaRPr kumimoji="0" lang="es-MX" sz="700" b="0" i="0" u="none" strike="noStrike" cap="none" normalizeH="0" baseline="0" dirty="0" smtClean="0">
              <a:ln>
                <a:noFill/>
              </a:ln>
              <a:effectLst/>
              <a:latin typeface="Adobe Caslon Pro" charset="0"/>
              <a:cs typeface="Arial" pitchFamily="34" charset="0"/>
            </a:endParaRPr>
          </a:p>
          <a:p>
            <a:pPr marL="0" marR="0" lvl="0" indent="0" algn="r" defTabSz="914400" rtl="0" eaLnBrk="1" fontAlgn="base" latinLnBrk="0" hangingPunct="1">
              <a:lnSpc>
                <a:spcPct val="100000"/>
              </a:lnSpc>
              <a:spcBef>
                <a:spcPct val="0"/>
              </a:spcBef>
              <a:spcAft>
                <a:spcPts val="1000"/>
              </a:spcAft>
              <a:buClrTx/>
              <a:buSzTx/>
              <a:buFontTx/>
              <a:buNone/>
              <a:tabLst/>
            </a:pPr>
            <a:endParaRPr kumimoji="0" lang="es-MX" sz="1000" b="0" i="0" u="none" strike="noStrike" cap="none" normalizeH="0" baseline="0" dirty="0" smtClean="0">
              <a:ln>
                <a:noFill/>
              </a:ln>
              <a:effectLst/>
              <a:latin typeface="EurekaSans-Light"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s-MX" sz="1800" b="0" i="0" u="none" strike="noStrike" cap="none" normalizeH="0" baseline="0" dirty="0" smtClean="0">
              <a:ln>
                <a:noFill/>
              </a:ln>
              <a:effectLst/>
              <a:latin typeface="Arial" pitchFamily="34" charset="0"/>
              <a:cs typeface="Arial" pitchFamily="34" charset="0"/>
            </a:endParaRPr>
          </a:p>
        </p:txBody>
      </p:sp>
      <p:pic>
        <p:nvPicPr>
          <p:cNvPr id="14" name="16 Imagen" descr="tec"/>
          <p:cNvPicPr>
            <a:picLocks noChangeAspect="1"/>
          </p:cNvPicPr>
          <p:nvPr/>
        </p:nvPicPr>
        <p:blipFill>
          <a:blip r:embed="rId2" cstate="print"/>
          <a:srcRect/>
          <a:stretch>
            <a:fillRect/>
          </a:stretch>
        </p:blipFill>
        <p:spPr bwMode="auto">
          <a:xfrm>
            <a:off x="10988473" y="251503"/>
            <a:ext cx="511880" cy="522000"/>
          </a:xfrm>
          <a:prstGeom prst="rect">
            <a:avLst/>
          </a:prstGeom>
          <a:noFill/>
        </p:spPr>
      </p:pic>
      <p:sp>
        <p:nvSpPr>
          <p:cNvPr id="15" name="Rectángulo 14"/>
          <p:cNvSpPr/>
          <p:nvPr/>
        </p:nvSpPr>
        <p:spPr>
          <a:xfrm>
            <a:off x="1836068" y="6490062"/>
            <a:ext cx="4824536" cy="45719"/>
          </a:xfrm>
          <a:prstGeom prst="rect">
            <a:avLst/>
          </a:prstGeom>
          <a:solidFill>
            <a:srgbClr val="001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MX"/>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MX"/>
          </a:p>
        </p:txBody>
      </p:sp>
      <p:sp>
        <p:nvSpPr>
          <p:cNvPr id="16" name="Rectángulo 15"/>
          <p:cNvSpPr/>
          <p:nvPr/>
        </p:nvSpPr>
        <p:spPr>
          <a:xfrm>
            <a:off x="1858988" y="6562070"/>
            <a:ext cx="4824536" cy="45719"/>
          </a:xfrm>
          <a:prstGeom prst="rect">
            <a:avLst/>
          </a:prstGeom>
          <a:solidFill>
            <a:srgbClr val="EBDF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MX"/>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MX"/>
          </a:p>
        </p:txBody>
      </p:sp>
      <p:sp>
        <p:nvSpPr>
          <p:cNvPr id="17" name="Rectángulo 16"/>
          <p:cNvSpPr/>
          <p:nvPr/>
        </p:nvSpPr>
        <p:spPr>
          <a:xfrm>
            <a:off x="1930996" y="6634078"/>
            <a:ext cx="4824536"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MX"/>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MX"/>
          </a:p>
        </p:txBody>
      </p:sp>
      <p:pic>
        <p:nvPicPr>
          <p:cNvPr id="18" name="Picture 26" descr="LOGODEPTOCOLOR"/>
          <p:cNvPicPr>
            <a:picLocks noChangeAspect="1" noChangeArrowheads="1"/>
          </p:cNvPicPr>
          <p:nvPr/>
        </p:nvPicPr>
        <p:blipFill>
          <a:blip r:embed="rId3" cstate="print"/>
          <a:srcRect/>
          <a:stretch>
            <a:fillRect/>
          </a:stretch>
        </p:blipFill>
        <p:spPr bwMode="auto">
          <a:xfrm>
            <a:off x="10958526" y="6103177"/>
            <a:ext cx="571774" cy="576620"/>
          </a:xfrm>
          <a:prstGeom prst="rect">
            <a:avLst/>
          </a:prstGeom>
          <a:noFill/>
          <a:ln w="9525">
            <a:noFill/>
            <a:miter lim="800000"/>
            <a:headEnd/>
            <a:tailEnd/>
          </a:ln>
        </p:spPr>
      </p:pic>
      <p:pic>
        <p:nvPicPr>
          <p:cNvPr id="19" name="Imagen 18"/>
          <p:cNvPicPr>
            <a:picLocks noChangeAspect="1"/>
          </p:cNvPicPr>
          <p:nvPr/>
        </p:nvPicPr>
        <p:blipFill rotWithShape="1">
          <a:blip r:embed="rId4"/>
          <a:srcRect l="61647" t="79533" r="24100" b="15009"/>
          <a:stretch/>
        </p:blipFill>
        <p:spPr>
          <a:xfrm>
            <a:off x="7549432" y="6231098"/>
            <a:ext cx="3127153" cy="609366"/>
          </a:xfrm>
          <a:prstGeom prst="rect">
            <a:avLst/>
          </a:prstGeom>
        </p:spPr>
      </p:pic>
      <p:pic>
        <p:nvPicPr>
          <p:cNvPr id="20" name="Imagen 19"/>
          <p:cNvPicPr>
            <a:picLocks noChangeAspect="1"/>
          </p:cNvPicPr>
          <p:nvPr/>
        </p:nvPicPr>
        <p:blipFill rotWithShape="1">
          <a:blip r:embed="rId5"/>
          <a:srcRect l="34130" t="20906" r="53398" b="72228"/>
          <a:stretch/>
        </p:blipFill>
        <p:spPr>
          <a:xfrm>
            <a:off x="528034" y="77865"/>
            <a:ext cx="2672320" cy="714730"/>
          </a:xfrm>
          <a:prstGeom prst="rect">
            <a:avLst/>
          </a:prstGeom>
        </p:spPr>
      </p:pic>
      <p:sp>
        <p:nvSpPr>
          <p:cNvPr id="21" name="CuadroTexto 20"/>
          <p:cNvSpPr txBox="1"/>
          <p:nvPr/>
        </p:nvSpPr>
        <p:spPr>
          <a:xfrm>
            <a:off x="1858988" y="977555"/>
            <a:ext cx="8416461" cy="4616648"/>
          </a:xfrm>
          <a:prstGeom prst="rect">
            <a:avLst/>
          </a:prstGeom>
          <a:noFill/>
        </p:spPr>
        <p:txBody>
          <a:bodyPr wrap="square" rtlCol="0">
            <a:spAutoFit/>
          </a:bodyPr>
          <a:lstStyle/>
          <a:p>
            <a:pPr algn="ctr"/>
            <a:endParaRPr lang="es-ES" dirty="0" smtClean="0">
              <a:latin typeface="Arial" panose="020B0604020202020204" pitchFamily="34" charset="0"/>
              <a:cs typeface="Arial" panose="020B0604020202020204" pitchFamily="34" charset="0"/>
            </a:endParaRPr>
          </a:p>
          <a:p>
            <a:pPr algn="ctr"/>
            <a:r>
              <a:rPr lang="es-ES" sz="2400" b="1" dirty="0" smtClean="0">
                <a:latin typeface="Arial" panose="020B0604020202020204" pitchFamily="34" charset="0"/>
                <a:cs typeface="Arial" panose="020B0604020202020204" pitchFamily="34" charset="0"/>
              </a:rPr>
              <a:t>Instituto tecnológico de león </a:t>
            </a:r>
          </a:p>
          <a:p>
            <a:pPr algn="ctr"/>
            <a:endParaRPr lang="es-ES" dirty="0" smtClean="0">
              <a:latin typeface="Arial" panose="020B0604020202020204" pitchFamily="34" charset="0"/>
              <a:cs typeface="Arial" panose="020B0604020202020204" pitchFamily="34" charset="0"/>
            </a:endParaRPr>
          </a:p>
          <a:p>
            <a:pPr algn="ctr"/>
            <a:endParaRPr lang="es-ES" dirty="0">
              <a:latin typeface="Arial" panose="020B0604020202020204" pitchFamily="34" charset="0"/>
              <a:cs typeface="Arial" panose="020B0604020202020204" pitchFamily="34" charset="0"/>
            </a:endParaRPr>
          </a:p>
          <a:p>
            <a:pPr algn="ctr"/>
            <a:r>
              <a:rPr lang="es-ES" dirty="0" smtClean="0">
                <a:latin typeface="Arial" panose="020B0604020202020204" pitchFamily="34" charset="0"/>
                <a:cs typeface="Arial" panose="020B0604020202020204" pitchFamily="34" charset="0"/>
              </a:rPr>
              <a:t>Ingeniería en sistemas computacionales</a:t>
            </a:r>
          </a:p>
          <a:p>
            <a:pPr algn="ctr"/>
            <a:endParaRPr lang="es-ES" dirty="0" smtClean="0">
              <a:latin typeface="Arial" panose="020B0604020202020204" pitchFamily="34" charset="0"/>
              <a:cs typeface="Arial" panose="020B0604020202020204" pitchFamily="34" charset="0"/>
            </a:endParaRPr>
          </a:p>
          <a:p>
            <a:pPr algn="ctr"/>
            <a:endParaRPr lang="es-ES" dirty="0">
              <a:latin typeface="Arial" panose="020B0604020202020204" pitchFamily="34" charset="0"/>
              <a:cs typeface="Arial" panose="020B0604020202020204" pitchFamily="34" charset="0"/>
            </a:endParaRPr>
          </a:p>
          <a:p>
            <a:pPr algn="ctr"/>
            <a:r>
              <a:rPr lang="es-ES" b="1" dirty="0" smtClean="0">
                <a:latin typeface="Arial" panose="020B0604020202020204" pitchFamily="34" charset="0"/>
                <a:cs typeface="Arial" panose="020B0604020202020204" pitchFamily="34" charset="0"/>
              </a:rPr>
              <a:t>Materia: </a:t>
            </a:r>
            <a:r>
              <a:rPr lang="es-ES" dirty="0" smtClean="0">
                <a:latin typeface="Arial" panose="020B0604020202020204" pitchFamily="34" charset="0"/>
                <a:cs typeface="Arial" panose="020B0604020202020204" pitchFamily="34" charset="0"/>
              </a:rPr>
              <a:t>Desarrollo de aplicaciones para dispositivos móviles </a:t>
            </a:r>
          </a:p>
          <a:p>
            <a:pPr algn="ctr"/>
            <a:endParaRPr lang="es-ES" dirty="0">
              <a:latin typeface="Arial" panose="020B0604020202020204" pitchFamily="34" charset="0"/>
              <a:cs typeface="Arial" panose="020B0604020202020204" pitchFamily="34" charset="0"/>
            </a:endParaRPr>
          </a:p>
          <a:p>
            <a:pPr algn="ctr"/>
            <a:r>
              <a:rPr lang="es-ES" b="1" dirty="0" smtClean="0">
                <a:latin typeface="Arial" panose="020B0604020202020204" pitchFamily="34" charset="0"/>
                <a:cs typeface="Arial" panose="020B0604020202020204" pitchFamily="34" charset="0"/>
              </a:rPr>
              <a:t>Maestro:</a:t>
            </a:r>
            <a:r>
              <a:rPr lang="es-ES" dirty="0" smtClean="0">
                <a:latin typeface="Arial" panose="020B0604020202020204" pitchFamily="34" charset="0"/>
                <a:cs typeface="Arial" panose="020B0604020202020204" pitchFamily="34" charset="0"/>
              </a:rPr>
              <a:t> Ing. Peña López Miguel Ángel </a:t>
            </a:r>
          </a:p>
          <a:p>
            <a:pPr algn="ctr"/>
            <a:endParaRPr lang="es-ES" dirty="0">
              <a:latin typeface="Arial" panose="020B0604020202020204" pitchFamily="34" charset="0"/>
              <a:cs typeface="Arial" panose="020B0604020202020204" pitchFamily="34" charset="0"/>
            </a:endParaRPr>
          </a:p>
          <a:p>
            <a:pPr algn="ctr"/>
            <a:r>
              <a:rPr lang="es-ES" b="1" dirty="0" smtClean="0">
                <a:latin typeface="Arial" panose="020B0604020202020204" pitchFamily="34" charset="0"/>
                <a:cs typeface="Arial" panose="020B0604020202020204" pitchFamily="34" charset="0"/>
              </a:rPr>
              <a:t>Alumna: </a:t>
            </a:r>
            <a:r>
              <a:rPr lang="es-ES" dirty="0" smtClean="0">
                <a:latin typeface="Arial" panose="020B0604020202020204" pitchFamily="34" charset="0"/>
                <a:cs typeface="Arial" panose="020B0604020202020204" pitchFamily="34" charset="0"/>
              </a:rPr>
              <a:t>Angely </a:t>
            </a:r>
            <a:r>
              <a:rPr lang="es-ES" dirty="0" err="1" smtClean="0">
                <a:latin typeface="Arial" panose="020B0604020202020204" pitchFamily="34" charset="0"/>
                <a:cs typeface="Arial" panose="020B0604020202020204" pitchFamily="34" charset="0"/>
              </a:rPr>
              <a:t>Yazmin</a:t>
            </a:r>
            <a:r>
              <a:rPr lang="es-ES" dirty="0" smtClean="0">
                <a:latin typeface="Arial" panose="020B0604020202020204" pitchFamily="34" charset="0"/>
                <a:cs typeface="Arial" panose="020B0604020202020204" pitchFamily="34" charset="0"/>
              </a:rPr>
              <a:t> Ramírez Martínez </a:t>
            </a:r>
          </a:p>
          <a:p>
            <a:pPr algn="just"/>
            <a:r>
              <a:rPr lang="es-ES" dirty="0" smtClean="0">
                <a:latin typeface="Arial" panose="020B0604020202020204" pitchFamily="34" charset="0"/>
                <a:cs typeface="Arial" panose="020B0604020202020204" pitchFamily="34" charset="0"/>
              </a:rPr>
              <a:t>			   Ivonne Lizbeth González Hernández</a:t>
            </a:r>
          </a:p>
          <a:p>
            <a:pPr algn="just"/>
            <a:r>
              <a:rPr lang="es-ES" dirty="0">
                <a:latin typeface="Arial" panose="020B0604020202020204" pitchFamily="34" charset="0"/>
                <a:cs typeface="Arial" panose="020B0604020202020204" pitchFamily="34" charset="0"/>
              </a:rPr>
              <a:t>	</a:t>
            </a:r>
            <a:r>
              <a:rPr lang="es-ES" dirty="0" smtClean="0">
                <a:latin typeface="Arial" panose="020B0604020202020204" pitchFamily="34" charset="0"/>
                <a:cs typeface="Arial" panose="020B0604020202020204" pitchFamily="34" charset="0"/>
              </a:rPr>
              <a:t>		   Osvaldo Gonzales Espinoza</a:t>
            </a:r>
          </a:p>
          <a:p>
            <a:pPr algn="just"/>
            <a:r>
              <a:rPr lang="es-ES" dirty="0">
                <a:latin typeface="Arial" panose="020B0604020202020204" pitchFamily="34" charset="0"/>
                <a:cs typeface="Arial" panose="020B0604020202020204" pitchFamily="34" charset="0"/>
              </a:rPr>
              <a:t>	</a:t>
            </a:r>
            <a:r>
              <a:rPr lang="es-ES" dirty="0" smtClean="0">
                <a:latin typeface="Arial" panose="020B0604020202020204" pitchFamily="34" charset="0"/>
                <a:cs typeface="Arial" panose="020B0604020202020204" pitchFamily="34" charset="0"/>
              </a:rPr>
              <a:t>		   David </a:t>
            </a:r>
            <a:r>
              <a:rPr lang="es-ES" dirty="0" err="1" smtClean="0">
                <a:latin typeface="Arial" panose="020B0604020202020204" pitchFamily="34" charset="0"/>
                <a:cs typeface="Arial" panose="020B0604020202020204" pitchFamily="34" charset="0"/>
              </a:rPr>
              <a:t>Montoro</a:t>
            </a:r>
            <a:r>
              <a:rPr lang="es-ES" dirty="0" smtClean="0">
                <a:latin typeface="Arial" panose="020B0604020202020204" pitchFamily="34" charset="0"/>
                <a:cs typeface="Arial" panose="020B0604020202020204" pitchFamily="34" charset="0"/>
              </a:rPr>
              <a:t> Tadeo </a:t>
            </a:r>
          </a:p>
          <a:p>
            <a:pPr algn="just"/>
            <a:r>
              <a:rPr lang="es-ES" dirty="0" smtClean="0">
                <a:latin typeface="Arial" panose="020B0604020202020204" pitchFamily="34" charset="0"/>
                <a:cs typeface="Arial" panose="020B0604020202020204" pitchFamily="34" charset="0"/>
              </a:rPr>
              <a:t>                                                 </a:t>
            </a:r>
            <a:r>
              <a:rPr lang="es-ES" b="1" dirty="0" smtClean="0">
                <a:latin typeface="Arial" panose="020B0604020202020204" pitchFamily="34" charset="0"/>
                <a:cs typeface="Arial" panose="020B0604020202020204" pitchFamily="34" charset="0"/>
              </a:rPr>
              <a:t>Fecha</a:t>
            </a:r>
            <a:r>
              <a:rPr lang="es-ES" b="1" smtClean="0">
                <a:latin typeface="Arial" panose="020B0604020202020204" pitchFamily="34" charset="0"/>
                <a:cs typeface="Arial" panose="020B0604020202020204" pitchFamily="34" charset="0"/>
              </a:rPr>
              <a:t>: </a:t>
            </a:r>
            <a:r>
              <a:rPr lang="es-ES" smtClean="0">
                <a:latin typeface="Arial" panose="020B0604020202020204" pitchFamily="34" charset="0"/>
                <a:cs typeface="Arial" panose="020B0604020202020204" pitchFamily="34" charset="0"/>
              </a:rPr>
              <a:t>09</a:t>
            </a:r>
            <a:r>
              <a:rPr lang="es-ES" smtClean="0">
                <a:latin typeface="Arial" panose="020B0604020202020204" pitchFamily="34" charset="0"/>
                <a:cs typeface="Arial" panose="020B0604020202020204" pitchFamily="34" charset="0"/>
              </a:rPr>
              <a:t>-04-2019  </a:t>
            </a:r>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7945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Resultado de imagen para desarrollo de ap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400798" y="0"/>
            <a:ext cx="5791199"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76012" y="446038"/>
            <a:ext cx="6096000" cy="5262979"/>
          </a:xfrm>
          <a:prstGeom prst="rect">
            <a:avLst/>
          </a:prstGeom>
        </p:spPr>
        <p:txBody>
          <a:bodyPr wrap="square">
            <a:spAutoFit/>
          </a:bodyPr>
          <a:lstStyle/>
          <a:p>
            <a:pPr algn="just"/>
            <a:r>
              <a:rPr lang="es-MX" sz="2800" b="1" dirty="0" smtClean="0"/>
              <a:t>El desarrollo de aplicaciones pasa por varias fases desde que surge la idea hasta que se distribuye el producto final. Dicho desarrollo puede entenderse   como la construcción del software que el usuario va a ejecutar en su terminal o dispositivo móvil. Al tener una industria cada vez mas diversa, este proceso se ha visto renovado. Todas las fases deben pasar por su respectiva planificación sus fases y la planificación de las mismas.</a:t>
            </a:r>
            <a:endParaRPr lang="es-MX" sz="2800" b="1" dirty="0"/>
          </a:p>
        </p:txBody>
      </p:sp>
    </p:spTree>
    <p:extLst>
      <p:ext uri="{BB962C8B-B14F-4D97-AF65-F5344CB8AC3E}">
        <p14:creationId xmlns:p14="http://schemas.microsoft.com/office/powerpoint/2010/main" val="1386350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7232" y="591286"/>
            <a:ext cx="10817996" cy="4401205"/>
          </a:xfrm>
          <a:prstGeom prst="rect">
            <a:avLst/>
          </a:prstGeom>
        </p:spPr>
        <p:txBody>
          <a:bodyPr wrap="square">
            <a:spAutoFit/>
          </a:bodyPr>
          <a:lstStyle/>
          <a:p>
            <a:r>
              <a:rPr lang="es-MX" sz="3200" b="1" i="0" dirty="0" smtClean="0">
                <a:solidFill>
                  <a:schemeClr val="accent4">
                    <a:lumMod val="20000"/>
                    <a:lumOff val="80000"/>
                  </a:schemeClr>
                </a:solidFill>
                <a:effectLst/>
                <a:latin typeface="Lucida Grande"/>
              </a:rPr>
              <a:t>La primera fase se enfoca en diseñar el concepto</a:t>
            </a:r>
          </a:p>
          <a:p>
            <a:endParaRPr lang="es-MX" sz="3200" b="1" i="0" dirty="0" smtClean="0">
              <a:solidFill>
                <a:schemeClr val="tx2">
                  <a:lumMod val="20000"/>
                  <a:lumOff val="80000"/>
                </a:schemeClr>
              </a:solidFill>
              <a:effectLst/>
              <a:latin typeface="Lucida Grande"/>
            </a:endParaRPr>
          </a:p>
          <a:p>
            <a:r>
              <a:rPr lang="es-MX" sz="2400" dirty="0"/>
              <a:t>La mejor forma para escoger una buena idea que pueda triunfar es a través </a:t>
            </a:r>
            <a:r>
              <a:rPr lang="es-MX" sz="2400" dirty="0" smtClean="0"/>
              <a:t>de </a:t>
            </a:r>
            <a:r>
              <a:rPr lang="es-MX" sz="2400" dirty="0"/>
              <a:t>una tormenta de ideas.</a:t>
            </a:r>
            <a:endParaRPr lang="es-MX" sz="2400" b="1" dirty="0" smtClean="0"/>
          </a:p>
          <a:p>
            <a:pPr marL="457200" indent="-457200">
              <a:buFont typeface="Arial" panose="020B0604020202020204" pitchFamily="34" charset="0"/>
              <a:buChar char="•"/>
            </a:pPr>
            <a:r>
              <a:rPr lang="es-MX" sz="2400" b="1" dirty="0" smtClean="0"/>
              <a:t>Se debe de trabajar la idea original </a:t>
            </a:r>
          </a:p>
          <a:p>
            <a:pPr marL="457200" indent="-457200">
              <a:buFont typeface="Arial" panose="020B0604020202020204" pitchFamily="34" charset="0"/>
              <a:buChar char="•"/>
            </a:pPr>
            <a:r>
              <a:rPr lang="es-MX" sz="2400" b="1" dirty="0"/>
              <a:t>S</a:t>
            </a:r>
            <a:r>
              <a:rPr lang="es-MX" sz="2400" b="1" dirty="0" smtClean="0"/>
              <a:t>e debe especificar que características tendrá:</a:t>
            </a:r>
          </a:p>
          <a:p>
            <a:pPr marL="1371600" lvl="2" indent="-457200">
              <a:buFont typeface="Wingdings" panose="05000000000000000000" pitchFamily="2" charset="2"/>
              <a:buChar char="Ø"/>
            </a:pPr>
            <a:r>
              <a:rPr lang="es-MX" sz="2400" b="1" dirty="0" smtClean="0"/>
              <a:t>Los niveles</a:t>
            </a:r>
          </a:p>
          <a:p>
            <a:pPr marL="1371600" lvl="2" indent="-457200">
              <a:buFont typeface="Wingdings" panose="05000000000000000000" pitchFamily="2" charset="2"/>
              <a:buChar char="Ø"/>
            </a:pPr>
            <a:r>
              <a:rPr lang="es-MX" sz="2400" b="1" dirty="0" smtClean="0"/>
              <a:t>los dibujos relacionados con la temática </a:t>
            </a:r>
            <a:endParaRPr lang="es-MX" sz="2400" b="1" dirty="0"/>
          </a:p>
          <a:p>
            <a:pPr marL="1371600" lvl="2" indent="-457200">
              <a:buFont typeface="Wingdings" panose="05000000000000000000" pitchFamily="2" charset="2"/>
              <a:buChar char="Ø"/>
            </a:pPr>
            <a:r>
              <a:rPr lang="es-MX" sz="2400" b="1" dirty="0" smtClean="0"/>
              <a:t>El menú</a:t>
            </a:r>
          </a:p>
          <a:p>
            <a:pPr marL="1371600" lvl="2" indent="-457200">
              <a:buFont typeface="Wingdings" panose="05000000000000000000" pitchFamily="2" charset="2"/>
              <a:buChar char="Ø"/>
            </a:pPr>
            <a:r>
              <a:rPr lang="es-MX" sz="2400" b="1" dirty="0" smtClean="0"/>
              <a:t>Los recursos gráficos</a:t>
            </a:r>
          </a:p>
          <a:p>
            <a:pPr marL="1371600" lvl="2" indent="-457200">
              <a:buFont typeface="Wingdings" panose="05000000000000000000" pitchFamily="2" charset="2"/>
              <a:buChar char="Ø"/>
            </a:pPr>
            <a:r>
              <a:rPr lang="es-MX" sz="2400" b="1" dirty="0" smtClean="0"/>
              <a:t>Botones</a:t>
            </a:r>
            <a:endParaRPr lang="es-MX" sz="2400" b="1" dirty="0"/>
          </a:p>
        </p:txBody>
      </p:sp>
      <p:pic>
        <p:nvPicPr>
          <p:cNvPr id="3074" name="Picture 2" descr="Resultado de imagen para gifs de idea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11662" y="3887809"/>
            <a:ext cx="5280338" cy="2970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237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352283" y="1334680"/>
            <a:ext cx="9311424" cy="1754326"/>
          </a:xfrm>
          <a:prstGeom prst="rect">
            <a:avLst/>
          </a:prstGeom>
        </p:spPr>
        <p:txBody>
          <a:bodyPr wrap="square">
            <a:spAutoFit/>
          </a:bodyPr>
          <a:lstStyle/>
          <a:p>
            <a:pPr algn="just"/>
            <a:r>
              <a:rPr lang="es-MX" b="1" i="0" dirty="0" smtClean="0">
                <a:effectLst/>
                <a:latin typeface="Lucida Grande"/>
              </a:rPr>
              <a:t>Una vez concretada la idea, se pasa a la siguiente fase, en esta se empieza con el diagrama de clases y la arquitectura de la aplicación; al mismo tiempo se va haciendo el diseño gráfico, todo esto siguiendo la línea marcada por los resultados de la fase anterior; puede suceder que a la hora de realizar la programación informática, haya que volver atrás para modificar algunas cosas con la finalidad de que todo encaje mejor. </a:t>
            </a:r>
            <a:endParaRPr lang="es-MX" b="1" dirty="0"/>
          </a:p>
        </p:txBody>
      </p:sp>
      <p:sp>
        <p:nvSpPr>
          <p:cNvPr id="3" name="Rectángulo 2"/>
          <p:cNvSpPr/>
          <p:nvPr/>
        </p:nvSpPr>
        <p:spPr>
          <a:xfrm>
            <a:off x="2092667" y="552650"/>
            <a:ext cx="7819769" cy="523220"/>
          </a:xfrm>
          <a:prstGeom prst="rect">
            <a:avLst/>
          </a:prstGeom>
        </p:spPr>
        <p:txBody>
          <a:bodyPr wrap="none">
            <a:spAutoFit/>
          </a:bodyPr>
          <a:lstStyle/>
          <a:p>
            <a:r>
              <a:rPr lang="es-MX" sz="2800" b="1" i="0" dirty="0" smtClean="0">
                <a:solidFill>
                  <a:schemeClr val="accent4">
                    <a:lumMod val="20000"/>
                    <a:lumOff val="80000"/>
                  </a:schemeClr>
                </a:solidFill>
                <a:effectLst/>
                <a:latin typeface="Lucida Grande"/>
              </a:rPr>
              <a:t>La segunda fase se enfoca al diseño grafico </a:t>
            </a:r>
          </a:p>
        </p:txBody>
      </p:sp>
      <p:pic>
        <p:nvPicPr>
          <p:cNvPr id="4" name="Imagen 3"/>
          <p:cNvPicPr>
            <a:picLocks noChangeAspect="1"/>
          </p:cNvPicPr>
          <p:nvPr/>
        </p:nvPicPr>
        <p:blipFill rotWithShape="1">
          <a:blip r:embed="rId2"/>
          <a:srcRect l="63592" t="25716" r="7148" b="48920"/>
          <a:stretch/>
        </p:blipFill>
        <p:spPr>
          <a:xfrm>
            <a:off x="2704563" y="3528811"/>
            <a:ext cx="6336406" cy="2356835"/>
          </a:xfrm>
          <a:prstGeom prst="rect">
            <a:avLst/>
          </a:prstGeom>
        </p:spPr>
      </p:pic>
    </p:spTree>
    <p:extLst>
      <p:ext uri="{BB962C8B-B14F-4D97-AF65-F5344CB8AC3E}">
        <p14:creationId xmlns:p14="http://schemas.microsoft.com/office/powerpoint/2010/main" val="369785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81826" y="1589090"/>
            <a:ext cx="9517487" cy="1631216"/>
          </a:xfrm>
          <a:prstGeom prst="rect">
            <a:avLst/>
          </a:prstGeom>
        </p:spPr>
        <p:txBody>
          <a:bodyPr wrap="square">
            <a:spAutoFit/>
          </a:bodyPr>
          <a:lstStyle/>
          <a:p>
            <a:pPr algn="just"/>
            <a:r>
              <a:rPr lang="es-MX" sz="2000" b="1" i="0" dirty="0" smtClean="0">
                <a:effectLst/>
                <a:latin typeface="Lucida Grande"/>
              </a:rPr>
              <a:t>Al llegar a la fase de programación de la app, lo más importante y lo primero en hacer son las partes básicas y más sencillas que resultan ser esenciales para el funcionamiento del software; luego comienzan a construirse las partes difíciles y aspectos extra. Es en este momento cuando se abriría la posibilidad de tener que retroceder a modificar el diseño gráfico. </a:t>
            </a:r>
            <a:endParaRPr lang="es-MX" sz="2000" b="1" dirty="0"/>
          </a:p>
        </p:txBody>
      </p:sp>
      <p:sp>
        <p:nvSpPr>
          <p:cNvPr id="3" name="Rectángulo 2"/>
          <p:cNvSpPr/>
          <p:nvPr/>
        </p:nvSpPr>
        <p:spPr>
          <a:xfrm>
            <a:off x="1604419" y="475377"/>
            <a:ext cx="8098692" cy="523220"/>
          </a:xfrm>
          <a:prstGeom prst="rect">
            <a:avLst/>
          </a:prstGeom>
        </p:spPr>
        <p:txBody>
          <a:bodyPr wrap="none">
            <a:spAutoFit/>
          </a:bodyPr>
          <a:lstStyle/>
          <a:p>
            <a:r>
              <a:rPr lang="es-MX" sz="2800" b="1" i="0" dirty="0" smtClean="0">
                <a:solidFill>
                  <a:schemeClr val="accent4">
                    <a:lumMod val="20000"/>
                    <a:lumOff val="80000"/>
                  </a:schemeClr>
                </a:solidFill>
                <a:effectLst/>
                <a:latin typeface="Lucida Grande"/>
              </a:rPr>
              <a:t>La tercera fase se enfoca en la programación </a:t>
            </a:r>
          </a:p>
        </p:txBody>
      </p:sp>
    </p:spTree>
    <p:extLst>
      <p:ext uri="{BB962C8B-B14F-4D97-AF65-F5344CB8AC3E}">
        <p14:creationId xmlns:p14="http://schemas.microsoft.com/office/powerpoint/2010/main" val="54401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04419" y="475377"/>
            <a:ext cx="6962162" cy="523220"/>
          </a:xfrm>
          <a:prstGeom prst="rect">
            <a:avLst/>
          </a:prstGeom>
        </p:spPr>
        <p:txBody>
          <a:bodyPr wrap="none">
            <a:spAutoFit/>
          </a:bodyPr>
          <a:lstStyle/>
          <a:p>
            <a:r>
              <a:rPr lang="es-MX" sz="2800" b="1" i="0" dirty="0" smtClean="0">
                <a:solidFill>
                  <a:schemeClr val="accent4">
                    <a:lumMod val="20000"/>
                    <a:lumOff val="80000"/>
                  </a:schemeClr>
                </a:solidFill>
                <a:effectLst/>
                <a:latin typeface="Lucida Grande"/>
              </a:rPr>
              <a:t>La cuarta fase se enfoca a las pruebas  </a:t>
            </a:r>
          </a:p>
        </p:txBody>
      </p:sp>
      <p:sp>
        <p:nvSpPr>
          <p:cNvPr id="3" name="Rectángulo 2"/>
          <p:cNvSpPr/>
          <p:nvPr/>
        </p:nvSpPr>
        <p:spPr>
          <a:xfrm>
            <a:off x="1658654" y="1237779"/>
            <a:ext cx="8169757" cy="2862322"/>
          </a:xfrm>
          <a:prstGeom prst="rect">
            <a:avLst/>
          </a:prstGeom>
        </p:spPr>
        <p:txBody>
          <a:bodyPr wrap="square">
            <a:spAutoFit/>
          </a:bodyPr>
          <a:lstStyle/>
          <a:p>
            <a:pPr algn="just"/>
            <a:r>
              <a:rPr lang="es-MX" b="1" i="0" dirty="0" smtClean="0">
                <a:effectLst/>
                <a:latin typeface="Lucida Grande"/>
              </a:rPr>
              <a:t>El siguiente paso o fase, es la prueba. Se utiliza un emulador para evaluar o poner en funcionamiento el resultado final de la aplicación. En Android el emulador es imprescindible debido a la fragmentación del sistema operativo, presentes en distintos tipos de hardware con distintos tamaños de pantalla; usualmente con una app ya se encuentra desarrollada de manera estable, la empresa suele distribuirla a su equipo de trabajo para que la misma sea probada en distintos dispositivos. Por último, se introduce la aplicación al mercado (tiendas), en Android simplemente se sube, mientras que en la App Store se debe pasar por un proceso de revisión.</a:t>
            </a:r>
            <a:endParaRPr lang="es-MX" b="1" dirty="0"/>
          </a:p>
        </p:txBody>
      </p:sp>
    </p:spTree>
    <p:extLst>
      <p:ext uri="{BB962C8B-B14F-4D97-AF65-F5344CB8AC3E}">
        <p14:creationId xmlns:p14="http://schemas.microsoft.com/office/powerpoint/2010/main" val="826658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528034" y="233433"/>
            <a:ext cx="10612192" cy="4278094"/>
          </a:xfrm>
          <a:prstGeom prst="rect">
            <a:avLst/>
          </a:prstGeom>
        </p:spPr>
        <p:txBody>
          <a:bodyPr wrap="square">
            <a:spAutoFit/>
          </a:bodyPr>
          <a:lstStyle/>
          <a:p>
            <a:pPr algn="ctr"/>
            <a:r>
              <a:rPr lang="es-ES" sz="4000" b="1" dirty="0" smtClean="0">
                <a:solidFill>
                  <a:schemeClr val="accent4">
                    <a:lumMod val="20000"/>
                    <a:lumOff val="80000"/>
                  </a:schemeClr>
                </a:solidFill>
              </a:rPr>
              <a:t>Analiza los resultados </a:t>
            </a:r>
          </a:p>
          <a:p>
            <a:pPr algn="just"/>
            <a:endParaRPr lang="es-MX" sz="4000" b="1" dirty="0" smtClean="0">
              <a:solidFill>
                <a:schemeClr val="accent4">
                  <a:lumMod val="20000"/>
                  <a:lumOff val="80000"/>
                </a:schemeClr>
              </a:solidFill>
            </a:endParaRPr>
          </a:p>
          <a:p>
            <a:pPr algn="just"/>
            <a:r>
              <a:rPr lang="es-MX" sz="2400" dirty="0" smtClean="0"/>
              <a:t>Una de las claves del éxito en el lanzamiento de tu app, es analizar el mercado y los resultados de tus acciones para ver si son eficaces.</a:t>
            </a:r>
          </a:p>
          <a:p>
            <a:pPr algn="just"/>
            <a:endParaRPr lang="es-MX" sz="2400" dirty="0" smtClean="0"/>
          </a:p>
          <a:p>
            <a:pPr algn="just"/>
            <a:r>
              <a:rPr lang="es-MX" sz="2400" dirty="0" smtClean="0"/>
              <a:t>Es el momento de descubrir quiénes son tus usuarios y por qué han escogido descargarse tu app y no la de tu competencia.</a:t>
            </a:r>
          </a:p>
          <a:p>
            <a:pPr algn="just"/>
            <a:endParaRPr lang="es-ES" sz="2400" dirty="0" smtClean="0"/>
          </a:p>
          <a:p>
            <a:pPr algn="just"/>
            <a:r>
              <a:rPr lang="es-MX" sz="2400" dirty="0"/>
              <a:t>Pregúntate, </a:t>
            </a:r>
            <a:r>
              <a:rPr lang="es-MX" sz="2400" b="1" dirty="0"/>
              <a:t>¿Es la audiencia que esperabas? </a:t>
            </a:r>
            <a:r>
              <a:rPr lang="es-MX" sz="2400" dirty="0"/>
              <a:t>Si no es así, deberás analizar qué ha pasado o reajustar tu plan de marketing online.</a:t>
            </a:r>
            <a:endParaRPr lang="es-MX" sz="2400" dirty="0" smtClean="0"/>
          </a:p>
        </p:txBody>
      </p:sp>
      <p:pic>
        <p:nvPicPr>
          <p:cNvPr id="2052" name="Picture 4" descr="Resultado de imagen para gifs de  analizar prueba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39677" y="4417454"/>
            <a:ext cx="7620000" cy="244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600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41678" y="2789993"/>
            <a:ext cx="8474299" cy="1754326"/>
          </a:xfrm>
          <a:prstGeom prst="rect">
            <a:avLst/>
          </a:prstGeom>
        </p:spPr>
        <p:txBody>
          <a:bodyPr wrap="square">
            <a:spAutoFit/>
          </a:bodyPr>
          <a:lstStyle/>
          <a:p>
            <a:pPr algn="just"/>
            <a:r>
              <a:rPr lang="es-MX" b="1" i="0" dirty="0" smtClean="0">
                <a:effectLst/>
                <a:latin typeface="Lucida Grande"/>
              </a:rPr>
              <a:t>El equipo de desarrollo podría ser una sola persona que se encargue del concepto, el diseño y la programación. Sin embargo, lo más usual es que exista un grupo más grande de profesionales trabajando en las distintas fases. El número de programadores que trabajan al mismo tiempo depende del tamaño o la complejidad de la aplicación y la planificación que fue ideada.</a:t>
            </a:r>
            <a:endParaRPr lang="es-MX" b="1" dirty="0"/>
          </a:p>
        </p:txBody>
      </p:sp>
      <p:sp>
        <p:nvSpPr>
          <p:cNvPr id="3" name="Rectángulo 2"/>
          <p:cNvSpPr/>
          <p:nvPr/>
        </p:nvSpPr>
        <p:spPr>
          <a:xfrm>
            <a:off x="4056210" y="1351140"/>
            <a:ext cx="2662908" cy="707886"/>
          </a:xfrm>
          <a:prstGeom prst="rect">
            <a:avLst/>
          </a:prstGeom>
        </p:spPr>
        <p:txBody>
          <a:bodyPr wrap="none">
            <a:spAutoFit/>
          </a:bodyPr>
          <a:lstStyle/>
          <a:p>
            <a:pPr algn="ctr"/>
            <a:r>
              <a:rPr lang="es-ES" sz="4000" b="1" dirty="0" smtClean="0">
                <a:solidFill>
                  <a:schemeClr val="accent4">
                    <a:lumMod val="20000"/>
                    <a:lumOff val="80000"/>
                  </a:schemeClr>
                </a:solidFill>
              </a:rPr>
              <a:t>Conclusión </a:t>
            </a:r>
          </a:p>
        </p:txBody>
      </p:sp>
    </p:spTree>
    <p:extLst>
      <p:ext uri="{BB962C8B-B14F-4D97-AF65-F5344CB8AC3E}">
        <p14:creationId xmlns:p14="http://schemas.microsoft.com/office/powerpoint/2010/main" val="23827532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1045</TotalTime>
  <Words>535</Words>
  <Application>Microsoft Office PowerPoint</Application>
  <PresentationFormat>Panorámica</PresentationFormat>
  <Paragraphs>45</Paragraphs>
  <Slides>8</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vt:i4>
      </vt:variant>
    </vt:vector>
  </HeadingPairs>
  <TitlesOfParts>
    <vt:vector size="17" baseType="lpstr">
      <vt:lpstr>Adobe Caslon Pro</vt:lpstr>
      <vt:lpstr>Arial</vt:lpstr>
      <vt:lpstr>EurekaSans-Light</vt:lpstr>
      <vt:lpstr>Lucida Grande</vt:lpstr>
      <vt:lpstr>Soberana Sans Light</vt:lpstr>
      <vt:lpstr>Trebuchet MS</vt:lpstr>
      <vt:lpstr>Tw Cen MT</vt:lpstr>
      <vt:lpstr>Wingdings</vt:lpstr>
      <vt:lpstr>Circuito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Angely</dc:creator>
  <cp:lastModifiedBy>Angely</cp:lastModifiedBy>
  <cp:revision>8</cp:revision>
  <dcterms:created xsi:type="dcterms:W3CDTF">2019-04-05T02:41:11Z</dcterms:created>
  <dcterms:modified xsi:type="dcterms:W3CDTF">2019-04-06T20:00:09Z</dcterms:modified>
</cp:coreProperties>
</file>